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73245-E76F-4A71-BD38-EDEF8E99CA00}" type="datetimeFigureOut">
              <a:t>9/4/2026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29159C-F9E3-4374-B2A9-7D6653A7EC4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134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August alone is 42% of the year's demurrage; this is the number the room needs to move.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Recovery effort and laytime renegotiation should start with these two counterparties.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pattern sits with one counterparty; middle office must confirm waived versus missed.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two slowest document names also carry the credit exposure; tighter presentation frees cash.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Four owners, four dates before month-end; each maps to a number on the earlier slides. Due dates are proposed, not from the file.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0E2A47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502920"/>
            <a:ext cx="7498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6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DEMURRAGE TREND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822960"/>
            <a:ext cx="74523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2700" b="1" dirty="0">
                <a:solidFill>
                  <a:srgbClr val="0E2A4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Demurrage nearly tripled in August to its worst month of the year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548640" y="2514600"/>
            <a:ext cx="736092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622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August demurrage was $330,650, up from $126,950 in July</a:t>
            </a:r>
            <a:endParaRPr lang="en-US" sz="1500" dirty="0"/>
          </a:p>
          <a:p>
            <a:pPr marL="203200" indent="-2032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622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Full-year demurrage totalled $787,950 across 120 liftings, about $0.27 per MT</a:t>
            </a:r>
            <a:endParaRPr lang="en-US" sz="1500" dirty="0"/>
          </a:p>
          <a:p>
            <a:pPr marL="203200" indent="-2032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622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trend is upward: a linear monthly slope of roughly +$35,400</a:t>
            </a:r>
            <a:endParaRPr lang="en-US" sz="1500" dirty="0"/>
          </a:p>
          <a:p>
            <a:pPr marL="203200" indent="-2032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622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January started at just $10,950; costs have escalated sharply since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8366760" y="822960"/>
            <a:ext cx="3319272" cy="4800600"/>
          </a:xfrm>
          <a:prstGeom prst="rect">
            <a:avLst/>
          </a:prstGeom>
          <a:solidFill>
            <a:srgbClr val="0E2A47"/>
          </a:solidFill>
          <a:ln/>
        </p:spPr>
      </p:sp>
      <p:sp>
        <p:nvSpPr>
          <p:cNvPr id="7" name="Shape 5"/>
          <p:cNvSpPr/>
          <p:nvPr/>
        </p:nvSpPr>
        <p:spPr>
          <a:xfrm>
            <a:off x="8366760" y="822960"/>
            <a:ext cx="3319272" cy="128016"/>
          </a:xfrm>
          <a:prstGeom prst="rect">
            <a:avLst/>
          </a:prstGeom>
          <a:solidFill>
            <a:srgbClr val="C0392B"/>
          </a:solidFill>
          <a:ln/>
        </p:spPr>
      </p:sp>
      <p:sp>
        <p:nvSpPr>
          <p:cNvPr id="8" name="Text 6"/>
          <p:cNvSpPr/>
          <p:nvPr/>
        </p:nvSpPr>
        <p:spPr>
          <a:xfrm>
            <a:off x="8366760" y="1234440"/>
            <a:ext cx="33192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300" dirty="0">
                <a:solidFill>
                  <a:srgbClr val="CFE2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NUMBER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8275320" y="1737360"/>
            <a:ext cx="350215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C039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$330,650</a:t>
            </a:r>
            <a:endParaRPr lang="en-US" sz="4000" dirty="0"/>
          </a:p>
        </p:txBody>
      </p:sp>
      <p:sp>
        <p:nvSpPr>
          <p:cNvPr id="10" name="Text 8"/>
          <p:cNvSpPr/>
          <p:nvPr/>
        </p:nvSpPr>
        <p:spPr>
          <a:xfrm>
            <a:off x="8595360" y="3246120"/>
            <a:ext cx="2862072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August demurrage: 42% of the entire year's bill in one month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548640" y="5806440"/>
            <a:ext cx="11137392" cy="566928"/>
          </a:xfrm>
          <a:prstGeom prst="rect">
            <a:avLst/>
          </a:prstGeom>
          <a:solidFill>
            <a:srgbClr val="F4F7FA"/>
          </a:solidFill>
          <a:ln/>
        </p:spPr>
      </p:sp>
      <p:sp>
        <p:nvSpPr>
          <p:cNvPr id="12" name="Shape 10"/>
          <p:cNvSpPr/>
          <p:nvPr/>
        </p:nvSpPr>
        <p:spPr>
          <a:xfrm>
            <a:off x="548640" y="5806440"/>
            <a:ext cx="73152" cy="566928"/>
          </a:xfrm>
          <a:prstGeom prst="rect">
            <a:avLst/>
          </a:prstGeom>
          <a:solidFill>
            <a:srgbClr val="1C6E8C"/>
          </a:solidFill>
          <a:ln/>
        </p:spPr>
      </p:sp>
      <p:sp>
        <p:nvSpPr>
          <p:cNvPr id="13" name="Text 11"/>
          <p:cNvSpPr/>
          <p:nvPr/>
        </p:nvSpPr>
        <p:spPr>
          <a:xfrm>
            <a:off x="777240" y="5806440"/>
            <a:ext cx="106801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C6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SPEAKER NOTE   </a:t>
            </a:r>
            <a:r>
              <a:rPr lang="en-US" sz="1150" i="1" dirty="0">
                <a:solidFill>
                  <a:srgbClr val="4552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August alone is 42% of the year's demurrage; this is the number the room needs to move.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F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Sugar Trading Desk  |  Monthly Operations Meeting</a:t>
            </a:r>
            <a:endParaRPr lang="en-US" sz="900" dirty="0"/>
          </a:p>
        </p:txBody>
      </p:sp>
      <p:sp>
        <p:nvSpPr>
          <p:cNvPr id="16" name="Text 13"/>
          <p:cNvSpPr/>
          <p:nvPr/>
        </p:nvSpPr>
        <p:spPr>
          <a:xfrm>
            <a:off x="11274552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F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8348472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F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Shipment Summary sheet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0E2A47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502920"/>
            <a:ext cx="7498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6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COUNTERPARTY CONCENTRATION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822960"/>
            <a:ext cx="74523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2700" b="1" dirty="0">
                <a:solidFill>
                  <a:srgbClr val="0E2A4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Two counterparties drive more than half the demurrage bill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548640" y="2514600"/>
            <a:ext cx="736092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622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Blue Harbour Trading: $228,950 total, at $0.79 per MT</a:t>
            </a:r>
            <a:endParaRPr lang="en-US" sz="1500" dirty="0"/>
          </a:p>
          <a:p>
            <a:pPr marL="203200" indent="-2032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622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Crescent Foods Ltd: $179,300 total, at $0.81 per MT, the worst per tonne</a:t>
            </a:r>
            <a:endParaRPr lang="en-US" sz="1500" dirty="0"/>
          </a:p>
          <a:p>
            <a:pPr marL="203200" indent="-2032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622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Together they account for 52% of all demurrage, from just two names</a:t>
            </a:r>
            <a:endParaRPr lang="en-US" sz="1500" dirty="0"/>
          </a:p>
          <a:p>
            <a:pPr marL="203200" indent="-2032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622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summary sheet does not attribute lateness, so root cause stays open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8366760" y="822960"/>
            <a:ext cx="3319272" cy="4800600"/>
          </a:xfrm>
          <a:prstGeom prst="rect">
            <a:avLst/>
          </a:prstGeom>
          <a:solidFill>
            <a:srgbClr val="0E2A47"/>
          </a:solidFill>
          <a:ln/>
        </p:spPr>
      </p:sp>
      <p:sp>
        <p:nvSpPr>
          <p:cNvPr id="7" name="Shape 5"/>
          <p:cNvSpPr/>
          <p:nvPr/>
        </p:nvSpPr>
        <p:spPr>
          <a:xfrm>
            <a:off x="8366760" y="822960"/>
            <a:ext cx="3319272" cy="128016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8" name="Text 6"/>
          <p:cNvSpPr/>
          <p:nvPr/>
        </p:nvSpPr>
        <p:spPr>
          <a:xfrm>
            <a:off x="8366760" y="1234440"/>
            <a:ext cx="33192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300" dirty="0">
                <a:solidFill>
                  <a:srgbClr val="CFE2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NUMBER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8275320" y="1737360"/>
            <a:ext cx="350215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600" b="1" dirty="0">
                <a:solidFill>
                  <a:srgbClr val="E8A3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52%</a:t>
            </a:r>
            <a:endParaRPr lang="en-US" sz="6600" dirty="0"/>
          </a:p>
        </p:txBody>
      </p:sp>
      <p:sp>
        <p:nvSpPr>
          <p:cNvPr id="10" name="Text 8"/>
          <p:cNvSpPr/>
          <p:nvPr/>
        </p:nvSpPr>
        <p:spPr>
          <a:xfrm>
            <a:off x="8595360" y="3246120"/>
            <a:ext cx="2862072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all demurrage sits with just two counterparties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548640" y="5806440"/>
            <a:ext cx="11137392" cy="566928"/>
          </a:xfrm>
          <a:prstGeom prst="rect">
            <a:avLst/>
          </a:prstGeom>
          <a:solidFill>
            <a:srgbClr val="F4F7FA"/>
          </a:solidFill>
          <a:ln/>
        </p:spPr>
      </p:sp>
      <p:sp>
        <p:nvSpPr>
          <p:cNvPr id="12" name="Shape 10"/>
          <p:cNvSpPr/>
          <p:nvPr/>
        </p:nvSpPr>
        <p:spPr>
          <a:xfrm>
            <a:off x="548640" y="5806440"/>
            <a:ext cx="73152" cy="566928"/>
          </a:xfrm>
          <a:prstGeom prst="rect">
            <a:avLst/>
          </a:prstGeom>
          <a:solidFill>
            <a:srgbClr val="1C6E8C"/>
          </a:solidFill>
          <a:ln/>
        </p:spPr>
      </p:sp>
      <p:sp>
        <p:nvSpPr>
          <p:cNvPr id="13" name="Text 11"/>
          <p:cNvSpPr/>
          <p:nvPr/>
        </p:nvSpPr>
        <p:spPr>
          <a:xfrm>
            <a:off x="777240" y="5806440"/>
            <a:ext cx="106801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C6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SPEAKER NOTE   </a:t>
            </a:r>
            <a:r>
              <a:rPr lang="en-US" sz="1150" i="1" dirty="0">
                <a:solidFill>
                  <a:srgbClr val="4552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Recovery effort and laytime renegotiation should start with these two counterparties.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F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Sugar Trading Desk  |  Monthly Operations Meeting</a:t>
            </a:r>
            <a:endParaRPr lang="en-US" sz="900" dirty="0"/>
          </a:p>
        </p:txBody>
      </p:sp>
      <p:sp>
        <p:nvSpPr>
          <p:cNvPr id="16" name="Text 13"/>
          <p:cNvSpPr/>
          <p:nvPr/>
        </p:nvSpPr>
        <p:spPr>
          <a:xfrm>
            <a:off x="11274552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F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8348472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F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Shipment Summary sheet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0E2A47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502920"/>
            <a:ext cx="7498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6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&amp; CLAIMS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822960"/>
            <a:ext cx="74523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2700" b="1" dirty="0">
                <a:solidFill>
                  <a:srgbClr val="0E2A4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Five off-spec cargoes shipped with no claim raised, all Delta Sweeteners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548640" y="2514600"/>
            <a:ext cx="736092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622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 off-spec liftings recorded a zero quality claim</a:t>
            </a:r>
            <a:endParaRPr lang="en-US" sz="1500" dirty="0"/>
          </a:p>
          <a:p>
            <a:pPr marL="203200" indent="-2032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622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five are Delta Sweeteners SA: Feb, Apr, two in May, and Jul</a:t>
            </a:r>
            <a:endParaRPr lang="en-US" sz="1500" dirty="0"/>
          </a:p>
          <a:p>
            <a:pPr marL="203200" indent="-2032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622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Roughly 129,095 MT moved off-spec with no claim registered</a:t>
            </a:r>
            <a:endParaRPr lang="en-US" sz="1500" dirty="0"/>
          </a:p>
          <a:p>
            <a:pPr marL="203200" indent="-2032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622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Whether claims were waived or simply missed is not in the data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8366760" y="822960"/>
            <a:ext cx="3319272" cy="4800600"/>
          </a:xfrm>
          <a:prstGeom prst="rect">
            <a:avLst/>
          </a:prstGeom>
          <a:solidFill>
            <a:srgbClr val="0E2A47"/>
          </a:solidFill>
          <a:ln/>
        </p:spPr>
      </p:sp>
      <p:sp>
        <p:nvSpPr>
          <p:cNvPr id="7" name="Shape 5"/>
          <p:cNvSpPr/>
          <p:nvPr/>
        </p:nvSpPr>
        <p:spPr>
          <a:xfrm>
            <a:off x="8366760" y="822960"/>
            <a:ext cx="3319272" cy="128016"/>
          </a:xfrm>
          <a:prstGeom prst="rect">
            <a:avLst/>
          </a:prstGeom>
          <a:solidFill>
            <a:srgbClr val="C0392B"/>
          </a:solidFill>
          <a:ln/>
        </p:spPr>
      </p:sp>
      <p:sp>
        <p:nvSpPr>
          <p:cNvPr id="8" name="Text 6"/>
          <p:cNvSpPr/>
          <p:nvPr/>
        </p:nvSpPr>
        <p:spPr>
          <a:xfrm>
            <a:off x="8366760" y="1234440"/>
            <a:ext cx="33192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300" dirty="0">
                <a:solidFill>
                  <a:srgbClr val="CFE2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NUMBER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8275320" y="1737360"/>
            <a:ext cx="350215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600" b="1" dirty="0">
                <a:solidFill>
                  <a:srgbClr val="C039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6600" dirty="0"/>
          </a:p>
        </p:txBody>
      </p:sp>
      <p:sp>
        <p:nvSpPr>
          <p:cNvPr id="10" name="Text 8"/>
          <p:cNvSpPr/>
          <p:nvPr/>
        </p:nvSpPr>
        <p:spPr>
          <a:xfrm>
            <a:off x="8595360" y="3246120"/>
            <a:ext cx="2862072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off-spec cargoes with zero claim, every one Delta Sweeteners SA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548640" y="5806440"/>
            <a:ext cx="11137392" cy="566928"/>
          </a:xfrm>
          <a:prstGeom prst="rect">
            <a:avLst/>
          </a:prstGeom>
          <a:solidFill>
            <a:srgbClr val="F4F7FA"/>
          </a:solidFill>
          <a:ln/>
        </p:spPr>
      </p:sp>
      <p:sp>
        <p:nvSpPr>
          <p:cNvPr id="12" name="Shape 10"/>
          <p:cNvSpPr/>
          <p:nvPr/>
        </p:nvSpPr>
        <p:spPr>
          <a:xfrm>
            <a:off x="548640" y="5806440"/>
            <a:ext cx="73152" cy="566928"/>
          </a:xfrm>
          <a:prstGeom prst="rect">
            <a:avLst/>
          </a:prstGeom>
          <a:solidFill>
            <a:srgbClr val="1C6E8C"/>
          </a:solidFill>
          <a:ln/>
        </p:spPr>
      </p:sp>
      <p:sp>
        <p:nvSpPr>
          <p:cNvPr id="13" name="Text 11"/>
          <p:cNvSpPr/>
          <p:nvPr/>
        </p:nvSpPr>
        <p:spPr>
          <a:xfrm>
            <a:off x="777240" y="5806440"/>
            <a:ext cx="106801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C6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SPEAKER NOTE   </a:t>
            </a:r>
            <a:r>
              <a:rPr lang="en-US" sz="1150" i="1" dirty="0">
                <a:solidFill>
                  <a:srgbClr val="4552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pattern sits with one counterparty; middle office must confirm waived versus missed.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F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Sugar Trading Desk  |  Monthly Operations Meeting</a:t>
            </a:r>
            <a:endParaRPr lang="en-US" sz="900" dirty="0"/>
          </a:p>
        </p:txBody>
      </p:sp>
      <p:sp>
        <p:nvSpPr>
          <p:cNvPr id="16" name="Text 13"/>
          <p:cNvSpPr/>
          <p:nvPr/>
        </p:nvSpPr>
        <p:spPr>
          <a:xfrm>
            <a:off x="11274552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F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8348472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F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Shipment Summary sheet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0E2A47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502920"/>
            <a:ext cx="7498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6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DOCUMENTS &amp; CASH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822960"/>
            <a:ext cx="74523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2700" b="1" dirty="0">
                <a:solidFill>
                  <a:srgbClr val="0E2A4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Documents and cash lag most on Delta Sweeteners and Sahara, near 11 days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548640" y="2514600"/>
            <a:ext cx="736092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622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Delta Sweeteners docs took 11.9 days, Sahara 11.3 days, vs a 5.5-day average</a:t>
            </a:r>
            <a:endParaRPr lang="en-US" sz="1500" dirty="0"/>
          </a:p>
          <a:p>
            <a:pPr marL="203200" indent="-2032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622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run at more than double the desk average</a:t>
            </a:r>
            <a:endParaRPr lang="en-US" sz="1500" dirty="0"/>
          </a:p>
          <a:p>
            <a:pPr marL="203200" indent="-2032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622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Average time from bill of lading to payment was 33.4 days</a:t>
            </a:r>
            <a:endParaRPr lang="en-US" sz="1500" dirty="0"/>
          </a:p>
          <a:p>
            <a:pPr marL="203200" indent="-2032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622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Slow documents push out the cash clock on every affected lifting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8366760" y="822960"/>
            <a:ext cx="3319272" cy="4800600"/>
          </a:xfrm>
          <a:prstGeom prst="rect">
            <a:avLst/>
          </a:prstGeom>
          <a:solidFill>
            <a:srgbClr val="0E2A47"/>
          </a:solidFill>
          <a:ln/>
        </p:spPr>
      </p:sp>
      <p:sp>
        <p:nvSpPr>
          <p:cNvPr id="7" name="Shape 5"/>
          <p:cNvSpPr/>
          <p:nvPr/>
        </p:nvSpPr>
        <p:spPr>
          <a:xfrm>
            <a:off x="8366760" y="822960"/>
            <a:ext cx="3319272" cy="128016"/>
          </a:xfrm>
          <a:prstGeom prst="rect">
            <a:avLst/>
          </a:prstGeom>
          <a:solidFill>
            <a:srgbClr val="1C6E8C"/>
          </a:solidFill>
          <a:ln/>
        </p:spPr>
      </p:sp>
      <p:sp>
        <p:nvSpPr>
          <p:cNvPr id="8" name="Text 6"/>
          <p:cNvSpPr/>
          <p:nvPr/>
        </p:nvSpPr>
        <p:spPr>
          <a:xfrm>
            <a:off x="8366760" y="1234440"/>
            <a:ext cx="33192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300" dirty="0">
                <a:solidFill>
                  <a:srgbClr val="CFE2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NUMBER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8275320" y="1737360"/>
            <a:ext cx="350215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200" b="1" dirty="0">
                <a:solidFill>
                  <a:srgbClr val="1C6E8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33.4</a:t>
            </a:r>
            <a:endParaRPr lang="en-US" sz="5200" dirty="0"/>
          </a:p>
        </p:txBody>
      </p:sp>
      <p:sp>
        <p:nvSpPr>
          <p:cNvPr id="10" name="Text 8"/>
          <p:cNvSpPr/>
          <p:nvPr/>
        </p:nvSpPr>
        <p:spPr>
          <a:xfrm>
            <a:off x="8595360" y="3246120"/>
            <a:ext cx="2862072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days average from bill of lading to payment across the desk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548640" y="5806440"/>
            <a:ext cx="11137392" cy="566928"/>
          </a:xfrm>
          <a:prstGeom prst="rect">
            <a:avLst/>
          </a:prstGeom>
          <a:solidFill>
            <a:srgbClr val="F4F7FA"/>
          </a:solidFill>
          <a:ln/>
        </p:spPr>
      </p:sp>
      <p:sp>
        <p:nvSpPr>
          <p:cNvPr id="12" name="Shape 10"/>
          <p:cNvSpPr/>
          <p:nvPr/>
        </p:nvSpPr>
        <p:spPr>
          <a:xfrm>
            <a:off x="548640" y="5806440"/>
            <a:ext cx="73152" cy="566928"/>
          </a:xfrm>
          <a:prstGeom prst="rect">
            <a:avLst/>
          </a:prstGeom>
          <a:solidFill>
            <a:srgbClr val="1C6E8C"/>
          </a:solidFill>
          <a:ln/>
        </p:spPr>
      </p:sp>
      <p:sp>
        <p:nvSpPr>
          <p:cNvPr id="13" name="Text 11"/>
          <p:cNvSpPr/>
          <p:nvPr/>
        </p:nvSpPr>
        <p:spPr>
          <a:xfrm>
            <a:off x="777240" y="5806440"/>
            <a:ext cx="106801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C6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SPEAKER NOTE   </a:t>
            </a:r>
            <a:r>
              <a:rPr lang="en-US" sz="1150" i="1" dirty="0">
                <a:solidFill>
                  <a:srgbClr val="4552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two slowest document names also carry the credit exposure; tighter presentation frees cash.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F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Sugar Trading Desk  |  Monthly Operations Meeting</a:t>
            </a:r>
            <a:endParaRPr lang="en-US" sz="900" dirty="0"/>
          </a:p>
        </p:txBody>
      </p:sp>
      <p:sp>
        <p:nvSpPr>
          <p:cNvPr id="16" name="Text 13"/>
          <p:cNvSpPr/>
          <p:nvPr/>
        </p:nvSpPr>
        <p:spPr>
          <a:xfrm>
            <a:off x="11274552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F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8348472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F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Shipment Summary sheet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E2A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201168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CFE2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 DO NEXT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48640" y="804672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Four actions, four owners, all closed before month-end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11091672" cy="932688"/>
          </a:xfrm>
          <a:prstGeom prst="rect">
            <a:avLst/>
          </a:prstGeom>
          <a:solidFill>
            <a:srgbClr val="12314F"/>
          </a:solidFill>
          <a:ln/>
        </p:spPr>
      </p:sp>
      <p:sp>
        <p:nvSpPr>
          <p:cNvPr id="6" name="Shape 4"/>
          <p:cNvSpPr/>
          <p:nvPr/>
        </p:nvSpPr>
        <p:spPr>
          <a:xfrm>
            <a:off x="548640" y="1874520"/>
            <a:ext cx="100584" cy="932688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7" name="Text 5"/>
          <p:cNvSpPr/>
          <p:nvPr/>
        </p:nvSpPr>
        <p:spPr>
          <a:xfrm>
            <a:off x="868680" y="1874520"/>
            <a:ext cx="2377440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Operations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3383280" y="1874520"/>
            <a:ext cx="5989320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350" dirty="0">
                <a:solidFill>
                  <a:srgbClr val="CFE2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Challenge and pursue recovery on the August demurrage concentrated in Blue Harbour Trading and Crescent Foods Ltd.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9674352" y="2130552"/>
            <a:ext cx="1783080" cy="420624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10" name="Text 8"/>
          <p:cNvSpPr/>
          <p:nvPr/>
        </p:nvSpPr>
        <p:spPr>
          <a:xfrm>
            <a:off x="9674352" y="2130552"/>
            <a:ext cx="17830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Due 18 Sep 2026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548640" y="2971800"/>
            <a:ext cx="11091672" cy="932688"/>
          </a:xfrm>
          <a:prstGeom prst="rect">
            <a:avLst/>
          </a:prstGeom>
          <a:solidFill>
            <a:srgbClr val="12314F"/>
          </a:solidFill>
          <a:ln/>
        </p:spPr>
      </p:sp>
      <p:sp>
        <p:nvSpPr>
          <p:cNvPr id="12" name="Shape 10"/>
          <p:cNvSpPr/>
          <p:nvPr/>
        </p:nvSpPr>
        <p:spPr>
          <a:xfrm>
            <a:off x="548640" y="2971800"/>
            <a:ext cx="100584" cy="932688"/>
          </a:xfrm>
          <a:prstGeom prst="rect">
            <a:avLst/>
          </a:prstGeom>
          <a:solidFill>
            <a:srgbClr val="C0392B"/>
          </a:solidFill>
          <a:ln/>
        </p:spPr>
      </p:sp>
      <p:sp>
        <p:nvSpPr>
          <p:cNvPr id="13" name="Text 11"/>
          <p:cNvSpPr/>
          <p:nvPr/>
        </p:nvSpPr>
        <p:spPr>
          <a:xfrm>
            <a:off x="868680" y="2971800"/>
            <a:ext cx="2377440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Middle Office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3383280" y="2971800"/>
            <a:ext cx="5989320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350" dirty="0">
                <a:solidFill>
                  <a:srgbClr val="CFE2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the five Delta Sweeteners off-spec zero-claim cargoes and confirm whether claims were waived or missed.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9674352" y="3227832"/>
            <a:ext cx="1783080" cy="420624"/>
          </a:xfrm>
          <a:prstGeom prst="rect">
            <a:avLst/>
          </a:prstGeom>
          <a:solidFill>
            <a:srgbClr val="C0392B"/>
          </a:solidFill>
          <a:ln/>
        </p:spPr>
      </p:sp>
      <p:sp>
        <p:nvSpPr>
          <p:cNvPr id="16" name="Text 14"/>
          <p:cNvSpPr/>
          <p:nvPr/>
        </p:nvSpPr>
        <p:spPr>
          <a:xfrm>
            <a:off x="9674352" y="3227832"/>
            <a:ext cx="17830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Due 19 Sep 2026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548640" y="4069080"/>
            <a:ext cx="11091672" cy="932688"/>
          </a:xfrm>
          <a:prstGeom prst="rect">
            <a:avLst/>
          </a:prstGeom>
          <a:solidFill>
            <a:srgbClr val="12314F"/>
          </a:solidFill>
          <a:ln/>
        </p:spPr>
      </p:sp>
      <p:sp>
        <p:nvSpPr>
          <p:cNvPr id="18" name="Shape 16"/>
          <p:cNvSpPr/>
          <p:nvPr/>
        </p:nvSpPr>
        <p:spPr>
          <a:xfrm>
            <a:off x="548640" y="4069080"/>
            <a:ext cx="100584" cy="932688"/>
          </a:xfrm>
          <a:prstGeom prst="rect">
            <a:avLst/>
          </a:prstGeom>
          <a:solidFill>
            <a:srgbClr val="1C6E8C"/>
          </a:solidFill>
          <a:ln/>
        </p:spPr>
      </p:sp>
      <p:sp>
        <p:nvSpPr>
          <p:cNvPr id="19" name="Text 17"/>
          <p:cNvSpPr/>
          <p:nvPr/>
        </p:nvSpPr>
        <p:spPr>
          <a:xfrm>
            <a:off x="868680" y="4069080"/>
            <a:ext cx="2377440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Trading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3383280" y="4069080"/>
            <a:ext cx="5989320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350" dirty="0">
                <a:solidFill>
                  <a:srgbClr val="CFE2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Renegotiate laytime terms with Blue Harbour Trading and Crescent Foods Ltd ahead of the next fixtures.</a:t>
            </a:r>
            <a:endParaRPr lang="en-US" sz="1350" dirty="0"/>
          </a:p>
        </p:txBody>
      </p:sp>
      <p:sp>
        <p:nvSpPr>
          <p:cNvPr id="21" name="Shape 19"/>
          <p:cNvSpPr/>
          <p:nvPr/>
        </p:nvSpPr>
        <p:spPr>
          <a:xfrm>
            <a:off x="9674352" y="4325112"/>
            <a:ext cx="1783080" cy="420624"/>
          </a:xfrm>
          <a:prstGeom prst="rect">
            <a:avLst/>
          </a:prstGeom>
          <a:solidFill>
            <a:srgbClr val="1C6E8C"/>
          </a:solidFill>
          <a:ln/>
        </p:spPr>
      </p:sp>
      <p:sp>
        <p:nvSpPr>
          <p:cNvPr id="22" name="Text 20"/>
          <p:cNvSpPr/>
          <p:nvPr/>
        </p:nvSpPr>
        <p:spPr>
          <a:xfrm>
            <a:off x="9674352" y="4325112"/>
            <a:ext cx="17830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Due 30 Sep 2026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548640" y="5166360"/>
            <a:ext cx="11091672" cy="932688"/>
          </a:xfrm>
          <a:prstGeom prst="rect">
            <a:avLst/>
          </a:prstGeom>
          <a:solidFill>
            <a:srgbClr val="12314F"/>
          </a:solidFill>
          <a:ln/>
        </p:spPr>
      </p:sp>
      <p:sp>
        <p:nvSpPr>
          <p:cNvPr id="24" name="Shape 22"/>
          <p:cNvSpPr/>
          <p:nvPr/>
        </p:nvSpPr>
        <p:spPr>
          <a:xfrm>
            <a:off x="548640" y="5166360"/>
            <a:ext cx="100584" cy="932688"/>
          </a:xfrm>
          <a:prstGeom prst="rect">
            <a:avLst/>
          </a:prstGeom>
          <a:solidFill>
            <a:srgbClr val="CFE2F3"/>
          </a:solidFill>
          <a:ln/>
        </p:spPr>
      </p:sp>
      <p:sp>
        <p:nvSpPr>
          <p:cNvPr id="25" name="Text 23"/>
          <p:cNvSpPr/>
          <p:nvPr/>
        </p:nvSpPr>
        <p:spPr>
          <a:xfrm>
            <a:off x="868680" y="5166360"/>
            <a:ext cx="2377440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Credit / Risk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3383280" y="5166360"/>
            <a:ext cx="5989320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350" dirty="0">
                <a:solidFill>
                  <a:srgbClr val="CFE2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the 33.4-day bill-of-lading-to-payment gap and flag open exposures for follow-up.</a:t>
            </a:r>
            <a:endParaRPr lang="en-US" sz="1350" dirty="0"/>
          </a:p>
        </p:txBody>
      </p:sp>
      <p:sp>
        <p:nvSpPr>
          <p:cNvPr id="27" name="Shape 25"/>
          <p:cNvSpPr/>
          <p:nvPr/>
        </p:nvSpPr>
        <p:spPr>
          <a:xfrm>
            <a:off x="9674352" y="5422392"/>
            <a:ext cx="1783080" cy="420624"/>
          </a:xfrm>
          <a:prstGeom prst="rect">
            <a:avLst/>
          </a:prstGeom>
          <a:solidFill>
            <a:srgbClr val="1C6E8C"/>
          </a:solidFill>
          <a:ln/>
        </p:spPr>
      </p:sp>
      <p:sp>
        <p:nvSpPr>
          <p:cNvPr id="28" name="Text 26"/>
          <p:cNvSpPr/>
          <p:nvPr/>
        </p:nvSpPr>
        <p:spPr>
          <a:xfrm>
            <a:off x="9674352" y="5422392"/>
            <a:ext cx="17830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Due 26 Sep 2026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548640" y="6382512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8F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Due dates are proposed near-term targets for confirmation in the meeting; the summary sheet contains no dates.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Monthly Shipment Execution Review</dc:title>
  <dc:subject>PptxGenJS Presentation</dc:subject>
  <dc:creator>Liu Xinran</dc:creator>
  <cp:lastModifiedBy>Liu Xinran</cp:lastModifiedBy>
  <cp:revision>2</cp:revision>
  <dcterms:created xsi:type="dcterms:W3CDTF">2026-09-04T08:58:31Z</dcterms:created>
  <dcterms:modified xsi:type="dcterms:W3CDTF">2026-09-04T09:00:08Z</dcterms:modified>
</cp:coreProperties>
</file>